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8" r:id="rId5"/>
    <p:sldId id="259" r:id="rId6"/>
    <p:sldId id="260" r:id="rId7"/>
    <p:sldId id="261" r:id="rId8"/>
    <p:sldId id="265" r:id="rId9"/>
    <p:sldId id="276" r:id="rId10"/>
    <p:sldId id="257" r:id="rId11"/>
    <p:sldId id="267" r:id="rId12"/>
    <p:sldId id="277" r:id="rId13"/>
    <p:sldId id="268" r:id="rId14"/>
    <p:sldId id="270" r:id="rId15"/>
    <p:sldId id="269" r:id="rId16"/>
    <p:sldId id="271" r:id="rId17"/>
    <p:sldId id="272" r:id="rId18"/>
    <p:sldId id="273" r:id="rId19"/>
    <p:sldId id="266" r:id="rId20"/>
    <p:sldId id="278" r:id="rId21"/>
    <p:sldId id="274" r:id="rId22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tr2170" initials="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0" autoAdjust="0"/>
    <p:restoredTop sz="92818" autoAdjust="0"/>
  </p:normalViewPr>
  <p:slideViewPr>
    <p:cSldViewPr snapToGrid="0">
      <p:cViewPr varScale="1">
        <p:scale>
          <a:sx n="67" d="100"/>
          <a:sy n="67" d="100"/>
        </p:scale>
        <p:origin x="132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15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10304844071802"/>
          <c:y val="0.19476072040470199"/>
          <c:w val="0.47913228426496401"/>
          <c:h val="0.680682463639232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C-4275-B693-E9E12925AFDE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C-4275-B693-E9E12925AFDE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3DC-4275-B693-E9E12925AF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3DC-4275-B693-E9E12925AFDE}"/>
              </c:ext>
            </c:extLst>
          </c:dPt>
          <c:cat>
            <c:strRef>
              <c:f>Sheet1!$A$2:$A$5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28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DC-4275-B693-E9E12925A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10304844071802"/>
          <c:y val="0.19476072040470199"/>
          <c:w val="0.47913228426496401"/>
          <c:h val="0.680682463639232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67-4851-817A-D0C6B9CFFF6C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67-4851-817A-D0C6B9CFFF6C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467-4851-817A-D0C6B9CFFF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467-4851-817A-D0C6B9CFFF6C}"/>
              </c:ext>
            </c:extLst>
          </c:dPt>
          <c:cat>
            <c:strRef>
              <c:f>Sheet1!$A$2:$A$5</c:f>
              <c:strCache>
                <c:ptCount val="3"/>
                <c:pt idx="0">
                  <c:v>Negative</c:v>
                </c:pt>
                <c:pt idx="1">
                  <c:v>Positive</c:v>
                </c:pt>
                <c:pt idx="2">
                  <c:v>Neutral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21</c:v>
                </c:pt>
                <c:pt idx="2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67-4851-817A-D0C6B9CFF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110304844071802"/>
          <c:y val="0.19476072040470199"/>
          <c:w val="0.47913228426496401"/>
          <c:h val="0.6806824636392320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64B-4729-9B69-5F21210D89F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64B-4729-9B69-5F21210D89F6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64B-4729-9B69-5F21210D89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64B-4729-9B69-5F21210D89F6}"/>
              </c:ext>
            </c:extLst>
          </c:dPt>
          <c:cat>
            <c:strRef>
              <c:f>Sheet1!$A$2:$A$5</c:f>
              <c:strCache>
                <c:ptCount val="3"/>
                <c:pt idx="0">
                  <c:v>Positive</c:v>
                </c:pt>
                <c:pt idx="1">
                  <c:v>Negative</c:v>
                </c:pt>
                <c:pt idx="2">
                  <c:v>Neutral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</c:v>
                </c:pt>
                <c:pt idx="1">
                  <c:v>35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4B-4729-9B69-5F21210D8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B8642-3D8A-41C3-B7A0-50E8186FEA0B}" type="datetimeFigureOut">
              <a:rPr lang="en-US" smtClean="0"/>
              <a:t>11/27/2019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36E59-41F2-4FD7-87DD-11635ECCE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0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36E59-41F2-4FD7-87DD-11635ECCEF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36E59-41F2-4FD7-87DD-11635ECCEF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9112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12504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12504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9112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304920"/>
            <a:ext cx="83815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9112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12504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12504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9112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45720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304920"/>
            <a:ext cx="83815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9112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125040" y="160020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12504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9112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457200" y="3868920"/>
            <a:ext cx="26985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304920"/>
            <a:ext cx="83815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434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752000" y="386892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752000" y="1600200"/>
            <a:ext cx="408996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868920"/>
            <a:ext cx="8381520" cy="2071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/>
          <p:nvPr/>
        </p:nvPicPr>
        <p:blipFill>
          <a:blip r:embed="rId15"/>
          <a:stretch/>
        </p:blipFill>
        <p:spPr>
          <a:xfrm>
            <a:off x="7163640" y="5954760"/>
            <a:ext cx="1807560" cy="77436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1"/>
          <p:cNvSpPr/>
          <p:nvPr/>
        </p:nvSpPr>
        <p:spPr>
          <a:xfrm>
            <a:off x="0" y="0"/>
            <a:ext cx="31428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2971800" y="2133720"/>
            <a:ext cx="5943240" cy="15998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/>
          <p:cNvPicPr/>
          <p:nvPr/>
        </p:nvPicPr>
        <p:blipFill>
          <a:blip r:embed="rId14"/>
          <a:stretch/>
        </p:blipFill>
        <p:spPr>
          <a:xfrm>
            <a:off x="7163640" y="5954760"/>
            <a:ext cx="1807560" cy="774360"/>
          </a:xfrm>
          <a:prstGeom prst="rect">
            <a:avLst/>
          </a:prstGeom>
          <a:ln>
            <a:noFill/>
          </a:ln>
        </p:spPr>
      </p:pic>
      <p:sp>
        <p:nvSpPr>
          <p:cNvPr id="41" name="CustomShape 1" hidden="1"/>
          <p:cNvSpPr/>
          <p:nvPr/>
        </p:nvSpPr>
        <p:spPr>
          <a:xfrm>
            <a:off x="0" y="0"/>
            <a:ext cx="31428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pic>
        <p:nvPicPr>
          <p:cNvPr id="42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 rot="16200000">
            <a:off x="3924360" y="-2704320"/>
            <a:ext cx="1294920" cy="9143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95360" y="1371600"/>
            <a:ext cx="8152920" cy="9248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Arial"/>
              </a:rPr>
              <a:t>Click to edit title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7"/>
          <p:cNvPicPr/>
          <p:nvPr/>
        </p:nvPicPr>
        <p:blipFill>
          <a:blip r:embed="rId16"/>
          <a:srcRect r="36278"/>
          <a:stretch/>
        </p:blipFill>
        <p:spPr>
          <a:xfrm>
            <a:off x="7086600" y="5791320"/>
            <a:ext cx="2057040" cy="756720"/>
          </a:xfrm>
          <a:prstGeom prst="rect">
            <a:avLst/>
          </a:prstGeom>
          <a:ln>
            <a:noFill/>
          </a:ln>
        </p:spPr>
      </p:pic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/>
          <p:cNvPicPr/>
          <p:nvPr/>
        </p:nvPicPr>
        <p:blipFill>
          <a:blip r:embed="rId14"/>
          <a:stretch/>
        </p:blipFill>
        <p:spPr>
          <a:xfrm>
            <a:off x="7163640" y="5954760"/>
            <a:ext cx="1807560" cy="77436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0" y="0"/>
            <a:ext cx="31428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457200" y="304920"/>
            <a:ext cx="8381520" cy="114264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Master title style</a:t>
            </a: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381520" cy="434304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−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457200" y="6342480"/>
            <a:ext cx="456840" cy="3870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148E1376-08CF-4FA8-81FF-1BF2958AB948}" type="slidenum">
              <a:rPr lang="en-US" sz="1200" b="0" strike="noStrike" spc="-1">
                <a:solidFill>
                  <a:srgbClr val="8B8B8B"/>
                </a:solidFill>
                <a:latin typeface="Arial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chart" Target="../charts/chart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hart" Target="../charts/chart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pulse/apache-spark-streaming-twitter-python-laurent-weichberger/" TargetMode="External"/><Relationship Id="rId3" Type="http://schemas.openxmlformats.org/officeDocument/2006/relationships/hyperlink" Target="https://www.geeksforgeeks.org/twitter-sentiment-analysis-using-python/" TargetMode="External"/><Relationship Id="rId7" Type="http://schemas.openxmlformats.org/officeDocument/2006/relationships/hyperlink" Target="http://www.awesomestats.in/spark-twitter-strea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toptal.com/apache/apache-spark-streaming-twitter" TargetMode="External"/><Relationship Id="rId5" Type="http://schemas.openxmlformats.org/officeDocument/2006/relationships/hyperlink" Target="https://towardsdatascience.com/creating-the-twitter-sentiment-analysis-program-in-python-with-naive-bayes-classification-672e5589a7ed" TargetMode="External"/><Relationship Id="rId4" Type="http://schemas.openxmlformats.org/officeDocument/2006/relationships/hyperlink" Target="http://www.simonlindgren.com/stuff/2017/11/7/scrape-tweets-without-using-the-ap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2971800" y="2133720"/>
            <a:ext cx="5943240" cy="15998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200" u="sng" strike="noStrike" spc="-1" dirty="0">
                <a:solidFill>
                  <a:srgbClr val="FFFFFF"/>
                </a:solidFill>
                <a:uFillTx/>
                <a:latin typeface="Calibri Light" panose="020F0302020204030204" pitchFamily="34" charset="0"/>
              </a:rPr>
              <a:t>EECS 4415 Project </a:t>
            </a:r>
            <a:br>
              <a:rPr dirty="0">
                <a:latin typeface="Calibri Light" panose="020F0302020204030204" pitchFamily="34" charset="0"/>
              </a:rPr>
            </a:br>
            <a:r>
              <a:rPr lang="en-US" sz="3000" strike="noStrike" spc="-1" dirty="0">
                <a:solidFill>
                  <a:srgbClr val="FFFFFF"/>
                </a:solidFill>
                <a:latin typeface="Calibri Light" panose="020F0302020204030204" pitchFamily="34" charset="0"/>
              </a:rPr>
              <a:t>Canadian Political Sentiment Analysis via Twitter</a:t>
            </a:r>
            <a:endParaRPr lang="en-US" sz="300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2971800" y="3733560"/>
            <a:ext cx="5961960" cy="44886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en-US" sz="2000" spc="-1" dirty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endParaRPr lang="en-US" sz="2000" spc="-1" dirty="0">
              <a:solidFill>
                <a:srgbClr val="FFFFFF"/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2000" spc="-1" dirty="0">
                <a:latin typeface="Calibri Light" panose="020F0302020204030204" pitchFamily="34" charset="0"/>
              </a:rPr>
              <a:t>Raymond Barakat, Matthew </a:t>
            </a:r>
            <a:r>
              <a:rPr lang="en-US" sz="2000" spc="-1" dirty="0" err="1">
                <a:latin typeface="Calibri Light" panose="020F0302020204030204" pitchFamily="34" charset="0"/>
              </a:rPr>
              <a:t>Longphee</a:t>
            </a:r>
            <a:r>
              <a:rPr lang="en-US" sz="2000" spc="-1" dirty="0">
                <a:latin typeface="Calibri Light" panose="020F0302020204030204" pitchFamily="34" charset="0"/>
              </a:rPr>
              <a:t>, Sami </a:t>
            </a:r>
            <a:r>
              <a:rPr lang="en-US" sz="2000" spc="-1" dirty="0" err="1">
                <a:latin typeface="Calibri Light" panose="020F0302020204030204" pitchFamily="34" charset="0"/>
              </a:rPr>
              <a:t>Tarazi</a:t>
            </a:r>
            <a:endParaRPr lang="en-US" sz="2000" spc="-1" dirty="0">
              <a:latin typeface="Calibri Light" panose="020F0302020204030204" pitchFamily="34" charset="0"/>
            </a:endParaRPr>
          </a:p>
          <a:p>
            <a:endParaRPr lang="en-US" sz="2000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Political Sentiment Analysis for Ridings (Ontario)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CCA89-4D28-4A5D-99B8-E3A5E41F9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74" y="1266484"/>
            <a:ext cx="6210739" cy="484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79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Politician Sentiment Analysis 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3693B-C24D-4052-9111-42CD3EA35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24" y="2500459"/>
            <a:ext cx="1998091" cy="18570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8" name="Picture 8" descr="Image result for andrew scheer">
            <a:extLst>
              <a:ext uri="{FF2B5EF4-FFF2-40B4-BE49-F238E27FC236}">
                <a16:creationId xmlns:a16="http://schemas.microsoft.com/office/drawing/2014/main" id="{85DB62C4-8854-479A-9AE1-EDCA2C18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14" y="2434471"/>
            <a:ext cx="1998091" cy="19230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jagmeet singh">
            <a:extLst>
              <a:ext uri="{FF2B5EF4-FFF2-40B4-BE49-F238E27FC236}">
                <a16:creationId xmlns:a16="http://schemas.microsoft.com/office/drawing/2014/main" id="{1517A9C7-4B87-47D0-A58B-A4D9A4F25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76" y="2500459"/>
            <a:ext cx="1857082" cy="185708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4CB34F1-60A7-449E-AAD5-D83034247CB4}"/>
              </a:ext>
            </a:extLst>
          </p:cNvPr>
          <p:cNvSpPr/>
          <p:nvPr/>
        </p:nvSpPr>
        <p:spPr>
          <a:xfrm>
            <a:off x="832033" y="4743178"/>
            <a:ext cx="496380" cy="225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166D24-F0DC-4FB0-9C81-75EFD3A47CAC}"/>
              </a:ext>
            </a:extLst>
          </p:cNvPr>
          <p:cNvSpPr/>
          <p:nvPr/>
        </p:nvSpPr>
        <p:spPr>
          <a:xfrm>
            <a:off x="832033" y="5108143"/>
            <a:ext cx="496380" cy="22506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D7825FA-6266-4561-B096-86A88D07939A}"/>
              </a:ext>
            </a:extLst>
          </p:cNvPr>
          <p:cNvSpPr/>
          <p:nvPr/>
        </p:nvSpPr>
        <p:spPr>
          <a:xfrm>
            <a:off x="832033" y="5473108"/>
            <a:ext cx="496380" cy="2250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DB862-763E-4439-A4DB-385DB243D380}"/>
              </a:ext>
            </a:extLst>
          </p:cNvPr>
          <p:cNvSpPr txBox="1"/>
          <p:nvPr/>
        </p:nvSpPr>
        <p:spPr>
          <a:xfrm>
            <a:off x="1460639" y="4672823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Negative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08B3DD-E583-49AF-9E06-F15690B40ECB}"/>
              </a:ext>
            </a:extLst>
          </p:cNvPr>
          <p:cNvSpPr txBox="1"/>
          <p:nvPr/>
        </p:nvSpPr>
        <p:spPr>
          <a:xfrm>
            <a:off x="1460639" y="5025217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21% Positive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66612272"/>
              </p:ext>
            </p:extLst>
          </p:nvPr>
        </p:nvGraphicFramePr>
        <p:xfrm>
          <a:off x="2387081" y="1749857"/>
          <a:ext cx="4142707" cy="3120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1564398504"/>
              </p:ext>
            </p:extLst>
          </p:nvPr>
        </p:nvGraphicFramePr>
        <p:xfrm>
          <a:off x="-498837" y="1749857"/>
          <a:ext cx="4142707" cy="3120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4" name="Chart 23"/>
          <p:cNvGraphicFramePr/>
          <p:nvPr>
            <p:extLst>
              <p:ext uri="{D42A27DB-BD31-4B8C-83A1-F6EECF244321}">
                <p14:modId xmlns:p14="http://schemas.microsoft.com/office/powerpoint/2010/main" val="2507511940"/>
              </p:ext>
            </p:extLst>
          </p:nvPr>
        </p:nvGraphicFramePr>
        <p:xfrm>
          <a:off x="5264827" y="1735114"/>
          <a:ext cx="4142707" cy="3120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45B280-C0E7-4596-BC7F-F5B8EFEA3ADE}"/>
              </a:ext>
            </a:extLst>
          </p:cNvPr>
          <p:cNvSpPr txBox="1"/>
          <p:nvPr/>
        </p:nvSpPr>
        <p:spPr>
          <a:xfrm>
            <a:off x="1460639" y="5394549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29% Neutral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80BC38-27CE-4BB2-A501-7ED5B268A351}"/>
              </a:ext>
            </a:extLst>
          </p:cNvPr>
          <p:cNvSpPr/>
          <p:nvPr/>
        </p:nvSpPr>
        <p:spPr>
          <a:xfrm>
            <a:off x="3957969" y="4737052"/>
            <a:ext cx="496380" cy="225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D446CC0-0704-4422-B085-212DBA46CB11}"/>
              </a:ext>
            </a:extLst>
          </p:cNvPr>
          <p:cNvSpPr/>
          <p:nvPr/>
        </p:nvSpPr>
        <p:spPr>
          <a:xfrm>
            <a:off x="3957969" y="5102017"/>
            <a:ext cx="496380" cy="22506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35A903-7C3F-4C9F-A7D6-1144D42B84D3}"/>
              </a:ext>
            </a:extLst>
          </p:cNvPr>
          <p:cNvSpPr/>
          <p:nvPr/>
        </p:nvSpPr>
        <p:spPr>
          <a:xfrm>
            <a:off x="3957969" y="5466982"/>
            <a:ext cx="496380" cy="2250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8D1E54-F243-4FAC-9C1B-DD275A456C44}"/>
              </a:ext>
            </a:extLst>
          </p:cNvPr>
          <p:cNvSpPr txBox="1"/>
          <p:nvPr/>
        </p:nvSpPr>
        <p:spPr>
          <a:xfrm>
            <a:off x="4586575" y="4666697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43% Negative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7853F3-0537-4028-A1D1-66E7822E4749}"/>
              </a:ext>
            </a:extLst>
          </p:cNvPr>
          <p:cNvSpPr txBox="1"/>
          <p:nvPr/>
        </p:nvSpPr>
        <p:spPr>
          <a:xfrm>
            <a:off x="4586575" y="5019091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28% Positive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35D9F0-D36E-4A8A-B3F5-D5849D441E88}"/>
              </a:ext>
            </a:extLst>
          </p:cNvPr>
          <p:cNvSpPr txBox="1"/>
          <p:nvPr/>
        </p:nvSpPr>
        <p:spPr>
          <a:xfrm>
            <a:off x="4586575" y="5388423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32% Neutral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0AAD1BD-01C4-49D5-8ED6-82AEBB16544C}"/>
              </a:ext>
            </a:extLst>
          </p:cNvPr>
          <p:cNvSpPr/>
          <p:nvPr/>
        </p:nvSpPr>
        <p:spPr>
          <a:xfrm>
            <a:off x="6506847" y="4709935"/>
            <a:ext cx="496380" cy="225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0C738B3-A2BC-4906-A27E-7A7970238BB8}"/>
              </a:ext>
            </a:extLst>
          </p:cNvPr>
          <p:cNvSpPr/>
          <p:nvPr/>
        </p:nvSpPr>
        <p:spPr>
          <a:xfrm>
            <a:off x="6506847" y="5074900"/>
            <a:ext cx="496380" cy="225065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D06A19E-BE3E-4660-B61D-E151B396FBEF}"/>
              </a:ext>
            </a:extLst>
          </p:cNvPr>
          <p:cNvSpPr/>
          <p:nvPr/>
        </p:nvSpPr>
        <p:spPr>
          <a:xfrm>
            <a:off x="6506847" y="5439865"/>
            <a:ext cx="496380" cy="2250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143A2E-EFC7-4726-8776-AAF20A386087}"/>
              </a:ext>
            </a:extLst>
          </p:cNvPr>
          <p:cNvSpPr txBox="1"/>
          <p:nvPr/>
        </p:nvSpPr>
        <p:spPr>
          <a:xfrm>
            <a:off x="7135453" y="4639580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35% Negative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B8E4D9-8EE4-4209-A61A-B44AB687C890}"/>
              </a:ext>
            </a:extLst>
          </p:cNvPr>
          <p:cNvSpPr txBox="1"/>
          <p:nvPr/>
        </p:nvSpPr>
        <p:spPr>
          <a:xfrm>
            <a:off x="7135453" y="4991974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46% Positive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F58CB6-9461-4AFD-8A52-621941E99CD0}"/>
              </a:ext>
            </a:extLst>
          </p:cNvPr>
          <p:cNvSpPr txBox="1"/>
          <p:nvPr/>
        </p:nvSpPr>
        <p:spPr>
          <a:xfrm>
            <a:off x="7135453" y="5361306"/>
            <a:ext cx="224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19% Neutral</a:t>
            </a:r>
          </a:p>
        </p:txBody>
      </p:sp>
    </p:spTree>
    <p:extLst>
      <p:ext uri="{BB962C8B-B14F-4D97-AF65-F5344CB8AC3E}">
        <p14:creationId xmlns:p14="http://schemas.microsoft.com/office/powerpoint/2010/main" val="28558544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B43DD5C-369E-40B0-A76F-67C83D0D1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0" y="582104"/>
            <a:ext cx="6492711" cy="649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Text Analysis 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252FA00-C954-4CBE-810B-48DA2C71403F}"/>
              </a:ext>
            </a:extLst>
          </p:cNvPr>
          <p:cNvCxnSpPr>
            <a:cxnSpLocks/>
          </p:cNvCxnSpPr>
          <p:nvPr/>
        </p:nvCxnSpPr>
        <p:spPr>
          <a:xfrm>
            <a:off x="5943600" y="4549676"/>
            <a:ext cx="0" cy="200025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5095DA-6988-4BF6-85B3-B99C14C80943}"/>
              </a:ext>
            </a:extLst>
          </p:cNvPr>
          <p:cNvCxnSpPr>
            <a:cxnSpLocks/>
          </p:cNvCxnSpPr>
          <p:nvPr/>
        </p:nvCxnSpPr>
        <p:spPr>
          <a:xfrm flipH="1">
            <a:off x="6069328" y="4317392"/>
            <a:ext cx="2769392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EA6AFE-0CB4-4263-A327-8124B541EC18}"/>
              </a:ext>
            </a:extLst>
          </p:cNvPr>
          <p:cNvSpPr txBox="1"/>
          <p:nvPr/>
        </p:nvSpPr>
        <p:spPr>
          <a:xfrm>
            <a:off x="6069328" y="4549676"/>
            <a:ext cx="27693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Trudeau (4187) was mentioned twice as much as Scheer (2773)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Liberals (5,596) Conservatives (4,319)</a:t>
            </a:r>
          </a:p>
          <a:p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98A8F-E5F4-446D-AC03-9DD7459F36B0}"/>
              </a:ext>
            </a:extLst>
          </p:cNvPr>
          <p:cNvSpPr txBox="1"/>
          <p:nvPr/>
        </p:nvSpPr>
        <p:spPr>
          <a:xfrm>
            <a:off x="6200775" y="3906738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Observations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AD08F5-4802-4396-A716-5E330B87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559" y="535962"/>
            <a:ext cx="4139081" cy="31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327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FB91C412-C7AA-4DD1-B039-FF51F00B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51" y="1675992"/>
            <a:ext cx="3932899" cy="39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6D97170E-6E04-476A-AD15-6FE2F8CC7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452" y="826876"/>
            <a:ext cx="2887202" cy="245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74C4EA9-BF97-4CED-ADF0-A2491F7A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03" y="692880"/>
            <a:ext cx="3932899" cy="39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CA25967E-565A-433A-92BF-D6D8DB47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241" y="4026534"/>
            <a:ext cx="2587492" cy="258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>
            <a:extLst>
              <a:ext uri="{FF2B5EF4-FFF2-40B4-BE49-F238E27FC236}">
                <a16:creationId xmlns:a16="http://schemas.microsoft.com/office/drawing/2014/main" id="{1C916214-BF63-457E-8C3C-E76B062F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58" y="2659329"/>
            <a:ext cx="3105581" cy="310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Text Analysis per Province 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07488178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6983593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EB5EB35-CFEB-472A-BE01-0326592B4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8" y="324662"/>
            <a:ext cx="6228418" cy="6228418"/>
          </a:xfrm>
          <a:prstGeom prst="rect">
            <a:avLst/>
          </a:prstGeom>
        </p:spPr>
      </p:pic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Hashtag Analysis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82577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E885E-780F-4564-B59E-E67F3FEB2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81973"/>
            <a:ext cx="4114800" cy="3086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2697B0-4D24-42D0-AFE3-E1364281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510" y="781973"/>
            <a:ext cx="4114801" cy="30861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90AAF7-A291-4EEC-A85C-8561F2A48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56" y="3868073"/>
            <a:ext cx="3934754" cy="295106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8BDC2-F6D1-47BB-9CCF-4390F6E87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432" y="3868073"/>
            <a:ext cx="3841388" cy="2881041"/>
          </a:xfrm>
          <a:prstGeom prst="rect">
            <a:avLst/>
          </a:prstGeom>
        </p:spPr>
      </p:pic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do people value in each province? </a:t>
            </a:r>
          </a:p>
          <a:p>
            <a:pPr>
              <a:lnSpc>
                <a:spcPct val="100000"/>
              </a:lnSpc>
            </a:pP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3867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5" y="352129"/>
            <a:ext cx="7970108" cy="370088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32425"/>
            <a:ext cx="8501449" cy="302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083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Conclusion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2399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Interesting variations and limitations of the system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D9B42E1-B78A-4BD1-9E75-E36D7EDBF559}"/>
              </a:ext>
            </a:extLst>
          </p:cNvPr>
          <p:cNvSpPr/>
          <p:nvPr/>
        </p:nvSpPr>
        <p:spPr>
          <a:xfrm>
            <a:off x="685800" y="1928813"/>
            <a:ext cx="728663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2DBB8-88A0-4001-A501-20B9C7F93940}"/>
              </a:ext>
            </a:extLst>
          </p:cNvPr>
          <p:cNvSpPr txBox="1"/>
          <p:nvPr/>
        </p:nvSpPr>
        <p:spPr>
          <a:xfrm>
            <a:off x="842963" y="2040880"/>
            <a:ext cx="4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BC5E58-D31C-43CF-8D05-FE09D8B39472}"/>
              </a:ext>
            </a:extLst>
          </p:cNvPr>
          <p:cNvSpPr/>
          <p:nvPr/>
        </p:nvSpPr>
        <p:spPr>
          <a:xfrm>
            <a:off x="685800" y="3343275"/>
            <a:ext cx="728663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1287F-1EB3-4C6D-8505-4DD0D480D61D}"/>
              </a:ext>
            </a:extLst>
          </p:cNvPr>
          <p:cNvSpPr txBox="1"/>
          <p:nvPr/>
        </p:nvSpPr>
        <p:spPr>
          <a:xfrm>
            <a:off x="842963" y="3455342"/>
            <a:ext cx="4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CA6B83-0370-4FE9-B1FD-4DF97AF94912}"/>
              </a:ext>
            </a:extLst>
          </p:cNvPr>
          <p:cNvSpPr/>
          <p:nvPr/>
        </p:nvSpPr>
        <p:spPr>
          <a:xfrm>
            <a:off x="685799" y="4740798"/>
            <a:ext cx="728663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BA943-5E45-4068-B2F9-3B15F24BD8DC}"/>
              </a:ext>
            </a:extLst>
          </p:cNvPr>
          <p:cNvSpPr txBox="1"/>
          <p:nvPr/>
        </p:nvSpPr>
        <p:spPr>
          <a:xfrm>
            <a:off x="842962" y="4852865"/>
            <a:ext cx="45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6F1697-0BC8-4230-B745-45568946DE03}"/>
              </a:ext>
            </a:extLst>
          </p:cNvPr>
          <p:cNvSpPr txBox="1"/>
          <p:nvPr/>
        </p:nvSpPr>
        <p:spPr>
          <a:xfrm>
            <a:off x="1814513" y="2026085"/>
            <a:ext cx="664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 Polygons shapes to make up the ridings area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D5C515-89B4-4924-B3E8-FF979D18593F}"/>
              </a:ext>
            </a:extLst>
          </p:cNvPr>
          <p:cNvSpPr txBox="1"/>
          <p:nvPr/>
        </p:nvSpPr>
        <p:spPr>
          <a:xfrm>
            <a:off x="1814513" y="3421885"/>
            <a:ext cx="664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Machine Learning Classification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6C2B5-FDFD-4EE7-A1C5-0476AFDC6A7A}"/>
              </a:ext>
            </a:extLst>
          </p:cNvPr>
          <p:cNvSpPr txBox="1"/>
          <p:nvPr/>
        </p:nvSpPr>
        <p:spPr>
          <a:xfrm>
            <a:off x="1814512" y="4707338"/>
            <a:ext cx="6643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Determine the keywords that trigger the sentiment of real time tweets </a:t>
            </a:r>
          </a:p>
        </p:txBody>
      </p:sp>
    </p:spTree>
    <p:extLst>
      <p:ext uri="{BB962C8B-B14F-4D97-AF65-F5344CB8AC3E}">
        <p14:creationId xmlns:p14="http://schemas.microsoft.com/office/powerpoint/2010/main" val="4367884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References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2AE8D6-0616-4516-BE88-5C7FD9E130FE}"/>
              </a:ext>
            </a:extLst>
          </p:cNvPr>
          <p:cNvSpPr txBox="1"/>
          <p:nvPr/>
        </p:nvSpPr>
        <p:spPr>
          <a:xfrm>
            <a:off x="457200" y="1300163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“Twitter Sentiment Tutorial” 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https://www.geeksforgeeks.org/twitter-sentiment-analysis-using-python/</a:t>
            </a: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“Twitter API without using API” </a:t>
            </a:r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http://www.simonlindgren.com/stuff/2017/11/7/scrape-tweets-without-using-the-api\</a:t>
            </a: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</a:rPr>
              <a:t>“Machine Learning Twitter Sentiment”</a:t>
            </a:r>
          </a:p>
          <a:p>
            <a:r>
              <a:rPr lang="en-CA" dirty="0"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https://towardsdatascience.com/creating-the-twitter-sentiment-analysis-program-in-python-with-naive-bayes-classification-672e5589a7ed</a:t>
            </a:r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Apache Spark Streaming Tutorial: Identifying Trending Twitter Hashtags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https://www.toptal.com/apache/apache-spark-streaming-twitter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Twitter Trends Analysis using Spark Streaming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http://www.awesomestats.in/spark-twitter-stream/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Apache Spark Streaming with Twitter (and Python)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8"/>
              </a:rPr>
              <a:t>https://www.linkedin.com/pulse/apache-spark-streaming-twitter-python-laurent-weichberger/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CA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1203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Introduction &amp; Motivation 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7F4E8060-D715-4A14-B1D3-E583712AD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381" y="2381070"/>
            <a:ext cx="3469397" cy="266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c 1">
            <a:extLst>
              <a:ext uri="{FF2B5EF4-FFF2-40B4-BE49-F238E27FC236}">
                <a16:creationId xmlns:a16="http://schemas.microsoft.com/office/drawing/2014/main" id="{F5E5E4D4-AD14-4C0F-9160-0D9FEA3B3F70}"/>
              </a:ext>
            </a:extLst>
          </p:cNvPr>
          <p:cNvSpPr/>
          <p:nvPr/>
        </p:nvSpPr>
        <p:spPr>
          <a:xfrm>
            <a:off x="-666725" y="1058322"/>
            <a:ext cx="3609975" cy="5307880"/>
          </a:xfrm>
          <a:prstGeom prst="arc">
            <a:avLst>
              <a:gd name="adj1" fmla="val 17569109"/>
              <a:gd name="adj2" fmla="val 5005859"/>
            </a:avLst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7FB48F-43EF-4271-B21F-FBC4071021EC}"/>
              </a:ext>
            </a:extLst>
          </p:cNvPr>
          <p:cNvSpPr/>
          <p:nvPr/>
        </p:nvSpPr>
        <p:spPr>
          <a:xfrm>
            <a:off x="2393941" y="1851758"/>
            <a:ext cx="266700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7D1989-CCE5-499E-A4B0-E1134AF17478}"/>
              </a:ext>
            </a:extLst>
          </p:cNvPr>
          <p:cNvSpPr/>
          <p:nvPr/>
        </p:nvSpPr>
        <p:spPr>
          <a:xfrm>
            <a:off x="2809900" y="3583674"/>
            <a:ext cx="266700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11D0F8-BFB9-4A02-B953-817546EA6E3F}"/>
              </a:ext>
            </a:extLst>
          </p:cNvPr>
          <p:cNvSpPr/>
          <p:nvPr/>
        </p:nvSpPr>
        <p:spPr>
          <a:xfrm>
            <a:off x="2393941" y="5370599"/>
            <a:ext cx="266700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BA95B9-6D41-40CF-8068-78B8B360FAF4}"/>
              </a:ext>
            </a:extLst>
          </p:cNvPr>
          <p:cNvCxnSpPr>
            <a:cxnSpLocks/>
          </p:cNvCxnSpPr>
          <p:nvPr/>
        </p:nvCxnSpPr>
        <p:spPr>
          <a:xfrm>
            <a:off x="2809900" y="1960440"/>
            <a:ext cx="1323975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CE2939-6995-4992-844D-3EE449114841}"/>
              </a:ext>
            </a:extLst>
          </p:cNvPr>
          <p:cNvCxnSpPr>
            <a:cxnSpLocks/>
          </p:cNvCxnSpPr>
          <p:nvPr/>
        </p:nvCxnSpPr>
        <p:spPr>
          <a:xfrm>
            <a:off x="3243287" y="3712261"/>
            <a:ext cx="1023938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523000-BBA8-476C-A5E0-ACB8E7D754BC}"/>
              </a:ext>
            </a:extLst>
          </p:cNvPr>
          <p:cNvCxnSpPr>
            <a:cxnSpLocks/>
          </p:cNvCxnSpPr>
          <p:nvPr/>
        </p:nvCxnSpPr>
        <p:spPr>
          <a:xfrm>
            <a:off x="2943250" y="5507001"/>
            <a:ext cx="1323975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E682619-001A-4539-A8AA-6551FD3A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85" y="1365232"/>
            <a:ext cx="1053950" cy="123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8E5BA3-55D5-417E-9299-F6E99A486F78}"/>
              </a:ext>
            </a:extLst>
          </p:cNvPr>
          <p:cNvSpPr txBox="1"/>
          <p:nvPr/>
        </p:nvSpPr>
        <p:spPr>
          <a:xfrm>
            <a:off x="5625076" y="1592287"/>
            <a:ext cx="2775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2019 Canadian Election – October 21, 2019</a:t>
            </a:r>
          </a:p>
          <a:p>
            <a:endParaRPr lang="en-US" dirty="0"/>
          </a:p>
        </p:txBody>
      </p:sp>
      <p:pic>
        <p:nvPicPr>
          <p:cNvPr id="2060" name="Picture 12" descr="Image result for analysis clipart">
            <a:extLst>
              <a:ext uri="{FF2B5EF4-FFF2-40B4-BE49-F238E27FC236}">
                <a16:creationId xmlns:a16="http://schemas.microsoft.com/office/drawing/2014/main" id="{EECD2DDE-4745-4C12-BF37-38DE24B9A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570" y="3327366"/>
            <a:ext cx="1026965" cy="10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F58986-1003-4080-BF22-562DF07889FD}"/>
              </a:ext>
            </a:extLst>
          </p:cNvPr>
          <p:cNvSpPr txBox="1"/>
          <p:nvPr/>
        </p:nvSpPr>
        <p:spPr>
          <a:xfrm>
            <a:off x="5625076" y="3327366"/>
            <a:ext cx="3099823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Wanted to analyze Political Canadian Twitter Data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43FD6117-AE08-4DC1-943A-2D96F797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891125"/>
            <a:ext cx="1777422" cy="102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D0DABD-2E55-4B1E-B6C9-68302FA93540}"/>
              </a:ext>
            </a:extLst>
          </p:cNvPr>
          <p:cNvSpPr/>
          <p:nvPr/>
        </p:nvSpPr>
        <p:spPr>
          <a:xfrm>
            <a:off x="6752170" y="5978236"/>
            <a:ext cx="2352675" cy="665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91FB-A797-40E7-B4A1-9D73E1C52C70}"/>
              </a:ext>
            </a:extLst>
          </p:cNvPr>
          <p:cNvSpPr txBox="1"/>
          <p:nvPr/>
        </p:nvSpPr>
        <p:spPr>
          <a:xfrm>
            <a:off x="5635447" y="4867792"/>
            <a:ext cx="3469398" cy="2223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Help Politicians:</a:t>
            </a:r>
          </a:p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- Understand public perception of their campaign</a:t>
            </a:r>
          </a:p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 - Improve public sentiment about their campaign and themselves  </a:t>
            </a: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pc="-1" dirty="0">
              <a:solidFill>
                <a:srgbClr val="000000"/>
              </a:solidFill>
            </a:endParaRPr>
          </a:p>
          <a:p>
            <a:endParaRPr lang="en-US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questions do we want to answer?</a:t>
            </a:r>
          </a:p>
        </p:txBody>
      </p:sp>
      <p:pic>
        <p:nvPicPr>
          <p:cNvPr id="1026" name="Picture 2" descr="Image result for analysis">
            <a:extLst>
              <a:ext uri="{FF2B5EF4-FFF2-40B4-BE49-F238E27FC236}">
                <a16:creationId xmlns:a16="http://schemas.microsoft.com/office/drawing/2014/main" id="{32D34C7F-8701-4898-A010-6221544B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94" y="378932"/>
            <a:ext cx="1062826" cy="991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471A9C-3B46-4A6E-BCB9-2FBB53AD9A34}"/>
              </a:ext>
            </a:extLst>
          </p:cNvPr>
          <p:cNvSpPr txBox="1"/>
          <p:nvPr/>
        </p:nvSpPr>
        <p:spPr>
          <a:xfrm>
            <a:off x="1728155" y="1571321"/>
            <a:ext cx="4824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is the political sentiment of a major Geo-location in Canada(ex. positive/negative /neutral)?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AD5ED-D4A5-4B6E-82A1-F3A6A89E6887}"/>
              </a:ext>
            </a:extLst>
          </p:cNvPr>
          <p:cNvSpPr txBox="1"/>
          <p:nvPr/>
        </p:nvSpPr>
        <p:spPr>
          <a:xfrm>
            <a:off x="3536869" y="4443085"/>
            <a:ext cx="5484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are the most prominent hashtags and what is sentiment associated with each hashtag?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821D31-FA03-4F09-8819-2094360A06FB}"/>
              </a:ext>
            </a:extLst>
          </p:cNvPr>
          <p:cNvSpPr txBox="1"/>
          <p:nvPr/>
        </p:nvSpPr>
        <p:spPr>
          <a:xfrm>
            <a:off x="1728155" y="3514718"/>
            <a:ext cx="4824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do people value in each province? (ex. Taxes, Economy, Education)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EF8EB-DB9B-49CC-AD64-73D477E067E0}"/>
              </a:ext>
            </a:extLst>
          </p:cNvPr>
          <p:cNvSpPr txBox="1"/>
          <p:nvPr/>
        </p:nvSpPr>
        <p:spPr>
          <a:xfrm>
            <a:off x="1931799" y="5502509"/>
            <a:ext cx="3985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is the current sentiment of each province in Canada?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D73FD3-D6D4-4888-B61A-D8C8FF0A9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069" y="2442145"/>
            <a:ext cx="1145800" cy="81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AAE8639-A2C3-4CEA-BC76-90B9B009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5" y="1426834"/>
            <a:ext cx="1062826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BFE68A-614B-49EA-8E1C-5F9DD3053B55}"/>
              </a:ext>
            </a:extLst>
          </p:cNvPr>
          <p:cNvSpPr txBox="1"/>
          <p:nvPr/>
        </p:nvSpPr>
        <p:spPr>
          <a:xfrm>
            <a:off x="3536869" y="2510085"/>
            <a:ext cx="482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What is the political sentiment towards major politicians of each party?</a:t>
            </a:r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D781A6F-73EA-4681-9C73-7B7E902B6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127" y="4218941"/>
            <a:ext cx="1618540" cy="10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B0891C-E039-404A-A21A-97474DF8F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58" y="5458115"/>
            <a:ext cx="120917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E9AA933-06D0-4F20-8D8A-D3AD53B1E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5" y="3428702"/>
            <a:ext cx="1041524" cy="7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Description of the data </a:t>
            </a:r>
          </a:p>
        </p:txBody>
      </p:sp>
      <p:pic>
        <p:nvPicPr>
          <p:cNvPr id="4098" name="Picture 2" descr="Image result for twitter clipart">
            <a:extLst>
              <a:ext uri="{FF2B5EF4-FFF2-40B4-BE49-F238E27FC236}">
                <a16:creationId xmlns:a16="http://schemas.microsoft.com/office/drawing/2014/main" id="{98A2839B-8FFC-435B-AA2A-3BDED744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6" y="2742983"/>
            <a:ext cx="1785363" cy="144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E757D5-C69D-40F3-A723-19F01C38E53D}"/>
              </a:ext>
            </a:extLst>
          </p:cNvPr>
          <p:cNvSpPr/>
          <p:nvPr/>
        </p:nvSpPr>
        <p:spPr>
          <a:xfrm>
            <a:off x="3167406" y="1611984"/>
            <a:ext cx="5316718" cy="89554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FC55C07-F8CC-4E93-B135-F744461D9FEB}"/>
              </a:ext>
            </a:extLst>
          </p:cNvPr>
          <p:cNvSpPr/>
          <p:nvPr/>
        </p:nvSpPr>
        <p:spPr>
          <a:xfrm>
            <a:off x="3167406" y="2981227"/>
            <a:ext cx="5316718" cy="89554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AB75321-D8DF-4C7A-9E27-76EA9C2C852B}"/>
              </a:ext>
            </a:extLst>
          </p:cNvPr>
          <p:cNvSpPr/>
          <p:nvPr/>
        </p:nvSpPr>
        <p:spPr>
          <a:xfrm>
            <a:off x="3167406" y="4350470"/>
            <a:ext cx="5316718" cy="895546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F9D7C-4A0B-406F-A45D-1AA41F90E276}"/>
              </a:ext>
            </a:extLst>
          </p:cNvPr>
          <p:cNvSpPr txBox="1"/>
          <p:nvPr/>
        </p:nvSpPr>
        <p:spPr>
          <a:xfrm>
            <a:off x="3261673" y="1611984"/>
            <a:ext cx="505276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Medium Sized Data Dimensions</a:t>
            </a:r>
          </a:p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10 Provinces, 338 Ridings across Canada</a:t>
            </a:r>
          </a:p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~800MB of Data </a:t>
            </a:r>
          </a:p>
          <a:p>
            <a:endParaRPr lang="en-US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D46944-45DE-4C02-8337-7A96ED987640}"/>
              </a:ext>
            </a:extLst>
          </p:cNvPr>
          <p:cNvSpPr txBox="1"/>
          <p:nvPr/>
        </p:nvSpPr>
        <p:spPr>
          <a:xfrm>
            <a:off x="3261673" y="4398133"/>
            <a:ext cx="50527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Twitter Attributes</a:t>
            </a:r>
          </a:p>
          <a:p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</a:rPr>
              <a:t>17 attributes (user ID, date, tweet, time zone etc.…)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5E6F7B-C084-4A7B-A5D0-D3625C7E5722}"/>
              </a:ext>
            </a:extLst>
          </p:cNvPr>
          <p:cNvSpPr txBox="1"/>
          <p:nvPr/>
        </p:nvSpPr>
        <p:spPr>
          <a:xfrm>
            <a:off x="3261673" y="3009011"/>
            <a:ext cx="50527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 Light" panose="020F0302020204030204" pitchFamily="34" charset="0"/>
              </a:rPr>
              <a:t>Amount of Tweets per Province &amp; Ridings</a:t>
            </a:r>
          </a:p>
          <a:p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</a:rPr>
              <a:t>~10k per province              ~1 – 5k per Riding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91B4B8-1B65-473C-88A0-B632912D63DD}"/>
              </a:ext>
            </a:extLst>
          </p:cNvPr>
          <p:cNvCxnSpPr/>
          <p:nvPr/>
        </p:nvCxnSpPr>
        <p:spPr>
          <a:xfrm flipV="1">
            <a:off x="1932495" y="2059757"/>
            <a:ext cx="1065228" cy="560895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E982D6A-3894-4BEA-999B-76A5F4BD59D1}"/>
              </a:ext>
            </a:extLst>
          </p:cNvPr>
          <p:cNvCxnSpPr>
            <a:cxnSpLocks/>
          </p:cNvCxnSpPr>
          <p:nvPr/>
        </p:nvCxnSpPr>
        <p:spPr>
          <a:xfrm flipV="1">
            <a:off x="2273709" y="3429000"/>
            <a:ext cx="724014" cy="1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6D48C9-C5F1-43AE-83E4-8DA2FDAF4C31}"/>
              </a:ext>
            </a:extLst>
          </p:cNvPr>
          <p:cNvCxnSpPr>
            <a:cxnSpLocks/>
          </p:cNvCxnSpPr>
          <p:nvPr/>
        </p:nvCxnSpPr>
        <p:spPr>
          <a:xfrm>
            <a:off x="1807081" y="4275516"/>
            <a:ext cx="1190642" cy="52272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37D29D9-2E04-4F7F-B254-442A99535CE4}"/>
              </a:ext>
            </a:extLst>
          </p:cNvPr>
          <p:cNvSpPr/>
          <p:nvPr/>
        </p:nvSpPr>
        <p:spPr>
          <a:xfrm>
            <a:off x="4153040" y="3872750"/>
            <a:ext cx="2780907" cy="256302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Data Pre-Processing/After Processing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F6A68F-7AE3-45FC-AF63-D268427FE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73" y="1651321"/>
            <a:ext cx="476127" cy="4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07C439-14D9-4CC8-9110-EB9B71DCD477}"/>
              </a:ext>
            </a:extLst>
          </p:cNvPr>
          <p:cNvSpPr txBox="1"/>
          <p:nvPr/>
        </p:nvSpPr>
        <p:spPr>
          <a:xfrm>
            <a:off x="577810" y="3688084"/>
            <a:ext cx="2780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Calibri Light" panose="020F0302020204030204" pitchFamily="34" charset="0"/>
              </a:rPr>
              <a:t>Ridings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160E5-C7B8-45A0-ADE0-5219881A55DF}"/>
              </a:ext>
            </a:extLst>
          </p:cNvPr>
          <p:cNvSpPr txBox="1"/>
          <p:nvPr/>
        </p:nvSpPr>
        <p:spPr>
          <a:xfrm>
            <a:off x="577811" y="1512223"/>
            <a:ext cx="2780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Calibri Light" panose="020F0302020204030204" pitchFamily="34" charset="0"/>
              </a:rPr>
              <a:t>Province</a:t>
            </a:r>
          </a:p>
        </p:txBody>
      </p:sp>
      <p:pic>
        <p:nvPicPr>
          <p:cNvPr id="5124" name="Picture 4" descr="Image result for tweet text clipart">
            <a:extLst>
              <a:ext uri="{FF2B5EF4-FFF2-40B4-BE49-F238E27FC236}">
                <a16:creationId xmlns:a16="http://schemas.microsoft.com/office/drawing/2014/main" id="{75AF2787-45D1-47AA-94FD-C35A6C07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973" y="2259393"/>
            <a:ext cx="485279" cy="31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twitter clipart">
            <a:extLst>
              <a:ext uri="{FF2B5EF4-FFF2-40B4-BE49-F238E27FC236}">
                <a16:creationId xmlns:a16="http://schemas.microsoft.com/office/drawing/2014/main" id="{ADA00FA1-246F-4115-B64A-61C795A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6" y="2198436"/>
            <a:ext cx="803126" cy="65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4FD085B-1E51-42D9-B39B-170DBA4F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26" y="2643539"/>
            <a:ext cx="643917" cy="57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5EC04-D536-493E-B7EE-80385EF2C51B}"/>
              </a:ext>
            </a:extLst>
          </p:cNvPr>
          <p:cNvSpPr txBox="1"/>
          <p:nvPr/>
        </p:nvSpPr>
        <p:spPr>
          <a:xfrm>
            <a:off x="577811" y="2919909"/>
            <a:ext cx="1081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Twitter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C3F41D-7A45-4C13-B62E-A61B78BCF6A1}"/>
              </a:ext>
            </a:extLst>
          </p:cNvPr>
          <p:cNvSpPr txBox="1"/>
          <p:nvPr/>
        </p:nvSpPr>
        <p:spPr>
          <a:xfrm>
            <a:off x="3940404" y="1814922"/>
            <a:ext cx="1081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Location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A7D3C8-8E42-4EA0-B6B9-6D556BB89FE7}"/>
              </a:ext>
            </a:extLst>
          </p:cNvPr>
          <p:cNvSpPr txBox="1"/>
          <p:nvPr/>
        </p:nvSpPr>
        <p:spPr>
          <a:xfrm>
            <a:off x="3940403" y="2259393"/>
            <a:ext cx="1081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Tweet Text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DB17F4-C426-4D00-A392-26F6D979C426}"/>
              </a:ext>
            </a:extLst>
          </p:cNvPr>
          <p:cNvSpPr txBox="1"/>
          <p:nvPr/>
        </p:nvSpPr>
        <p:spPr>
          <a:xfrm>
            <a:off x="3940402" y="2779926"/>
            <a:ext cx="1451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Date and Time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BF2E5A2-13F8-4418-83D1-C3F9778587D1}"/>
              </a:ext>
            </a:extLst>
          </p:cNvPr>
          <p:cNvSpPr/>
          <p:nvPr/>
        </p:nvSpPr>
        <p:spPr>
          <a:xfrm>
            <a:off x="5260159" y="2444541"/>
            <a:ext cx="1081307" cy="3068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831C1C-6A06-4D1A-8FDC-30C7D55FFD0D}"/>
              </a:ext>
            </a:extLst>
          </p:cNvPr>
          <p:cNvSpPr/>
          <p:nvPr/>
        </p:nvSpPr>
        <p:spPr>
          <a:xfrm>
            <a:off x="2379063" y="4975796"/>
            <a:ext cx="1561339" cy="3068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5BAD5706-B6C3-4555-B871-B11DA3C0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08" y="2294647"/>
            <a:ext cx="485279" cy="48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8B51D6-D4DA-4E6B-94FC-7C059033E1F4}"/>
              </a:ext>
            </a:extLst>
          </p:cNvPr>
          <p:cNvSpPr txBox="1"/>
          <p:nvPr/>
        </p:nvSpPr>
        <p:spPr>
          <a:xfrm>
            <a:off x="7151615" y="2104301"/>
            <a:ext cx="1759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Google Translate French, Remove Emojis, Links, Non-Chars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900D8AD4-4DA2-4831-B5F0-50496F84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88" y="4857867"/>
            <a:ext cx="476127" cy="4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5BDB29-EADF-4BBE-8B1A-89DA24ADCC3E}"/>
              </a:ext>
            </a:extLst>
          </p:cNvPr>
          <p:cNvSpPr txBox="1"/>
          <p:nvPr/>
        </p:nvSpPr>
        <p:spPr>
          <a:xfrm>
            <a:off x="1299331" y="4975446"/>
            <a:ext cx="1081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Location</a:t>
            </a:r>
            <a:r>
              <a:rPr lang="en-US" sz="1200" dirty="0">
                <a:latin typeface="Calibri Light" panose="020F0302020204030204" pitchFamily="34" charset="0"/>
              </a:rPr>
              <a:t>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3B372ED-E04E-40E7-BB66-C11169D5F49E}"/>
              </a:ext>
            </a:extLst>
          </p:cNvPr>
          <p:cNvSpPr/>
          <p:nvPr/>
        </p:nvSpPr>
        <p:spPr>
          <a:xfrm>
            <a:off x="1992385" y="2446366"/>
            <a:ext cx="1081307" cy="306811"/>
          </a:xfrm>
          <a:prstGeom prst="rightArrow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34" name="Picture 14">
            <a:extLst>
              <a:ext uri="{FF2B5EF4-FFF2-40B4-BE49-F238E27FC236}">
                <a16:creationId xmlns:a16="http://schemas.microsoft.com/office/drawing/2014/main" id="{BF8DFFF1-C2FC-4E8E-9B6B-B3835332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49" y="3923605"/>
            <a:ext cx="2356556" cy="256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230E34-991F-427C-B74C-7A47695CB417}"/>
              </a:ext>
            </a:extLst>
          </p:cNvPr>
          <p:cNvSpPr/>
          <p:nvPr/>
        </p:nvSpPr>
        <p:spPr>
          <a:xfrm>
            <a:off x="5543493" y="5096036"/>
            <a:ext cx="74682" cy="6633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229862-D12C-4C36-8FF0-5E15359F8893}"/>
              </a:ext>
            </a:extLst>
          </p:cNvPr>
          <p:cNvCxnSpPr>
            <a:cxnSpLocks/>
          </p:cNvCxnSpPr>
          <p:nvPr/>
        </p:nvCxnSpPr>
        <p:spPr>
          <a:xfrm flipH="1" flipV="1">
            <a:off x="4750253" y="4180527"/>
            <a:ext cx="779103" cy="90996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21859E37-CF7C-43F4-9072-5B2CA502C7F4}"/>
              </a:ext>
            </a:extLst>
          </p:cNvPr>
          <p:cNvCxnSpPr>
            <a:cxnSpLocks/>
          </p:cNvCxnSpPr>
          <p:nvPr/>
        </p:nvCxnSpPr>
        <p:spPr>
          <a:xfrm flipH="1">
            <a:off x="5916865" y="4402318"/>
            <a:ext cx="14400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4DBE25-A1BA-4682-8A98-071489B958E7}"/>
              </a:ext>
            </a:extLst>
          </p:cNvPr>
          <p:cNvCxnSpPr>
            <a:cxnSpLocks/>
          </p:cNvCxnSpPr>
          <p:nvPr/>
        </p:nvCxnSpPr>
        <p:spPr>
          <a:xfrm flipH="1" flipV="1">
            <a:off x="5694666" y="5110917"/>
            <a:ext cx="1662286" cy="18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98DD26A-B268-4C47-9701-D6586D035C6D}"/>
              </a:ext>
            </a:extLst>
          </p:cNvPr>
          <p:cNvSpPr txBox="1"/>
          <p:nvPr/>
        </p:nvSpPr>
        <p:spPr>
          <a:xfrm>
            <a:off x="7358712" y="4233041"/>
            <a:ext cx="148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Riding zone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826BCD-20F1-4ABE-B5E8-164D438D0498}"/>
              </a:ext>
            </a:extLst>
          </p:cNvPr>
          <p:cNvSpPr txBox="1"/>
          <p:nvPr/>
        </p:nvSpPr>
        <p:spPr>
          <a:xfrm>
            <a:off x="7356952" y="4975446"/>
            <a:ext cx="1668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Centre (long, Lat)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71A2CF2-497F-4B3C-9C22-8C5328A6449B}"/>
              </a:ext>
            </a:extLst>
          </p:cNvPr>
          <p:cNvCxnSpPr>
            <a:cxnSpLocks/>
          </p:cNvCxnSpPr>
          <p:nvPr/>
        </p:nvCxnSpPr>
        <p:spPr>
          <a:xfrm flipH="1">
            <a:off x="6751138" y="5893324"/>
            <a:ext cx="1044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67AECCC-B0BD-4448-88E6-503A28602C60}"/>
              </a:ext>
            </a:extLst>
          </p:cNvPr>
          <p:cNvSpPr txBox="1"/>
          <p:nvPr/>
        </p:nvSpPr>
        <p:spPr>
          <a:xfrm>
            <a:off x="7795967" y="5717850"/>
            <a:ext cx="1480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Search Zone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Batch Architecture &amp; Data Flow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2634F2-F59F-417D-BE20-1AB53A0567F7}"/>
              </a:ext>
            </a:extLst>
          </p:cNvPr>
          <p:cNvSpPr/>
          <p:nvPr/>
        </p:nvSpPr>
        <p:spPr>
          <a:xfrm>
            <a:off x="481865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AC76DE-7054-4D5E-A6E6-0F868B08B07A}"/>
              </a:ext>
            </a:extLst>
          </p:cNvPr>
          <p:cNvSpPr/>
          <p:nvPr/>
        </p:nvSpPr>
        <p:spPr>
          <a:xfrm>
            <a:off x="2265102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E53C16-2371-4EDF-892D-6C1DF12E5CD3}"/>
              </a:ext>
            </a:extLst>
          </p:cNvPr>
          <p:cNvSpPr/>
          <p:nvPr/>
        </p:nvSpPr>
        <p:spPr>
          <a:xfrm>
            <a:off x="4054623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964470-FECB-48D6-B5B4-65BF958E9199}"/>
              </a:ext>
            </a:extLst>
          </p:cNvPr>
          <p:cNvSpPr/>
          <p:nvPr/>
        </p:nvSpPr>
        <p:spPr>
          <a:xfrm>
            <a:off x="5844144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B941DD-3CB7-464E-8333-4CB7124CD6E9}"/>
              </a:ext>
            </a:extLst>
          </p:cNvPr>
          <p:cNvSpPr/>
          <p:nvPr/>
        </p:nvSpPr>
        <p:spPr>
          <a:xfrm>
            <a:off x="7599099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A2651B-D686-4D18-A183-00A8C45B47A4}"/>
              </a:ext>
            </a:extLst>
          </p:cNvPr>
          <p:cNvSpPr/>
          <p:nvPr/>
        </p:nvSpPr>
        <p:spPr>
          <a:xfrm>
            <a:off x="1881508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0132B1-0E39-42E6-B954-0D7A48C3ECA5}"/>
              </a:ext>
            </a:extLst>
          </p:cNvPr>
          <p:cNvSpPr/>
          <p:nvPr/>
        </p:nvSpPr>
        <p:spPr>
          <a:xfrm>
            <a:off x="3689884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661704-582E-4A39-9A24-3374E94AE940}"/>
              </a:ext>
            </a:extLst>
          </p:cNvPr>
          <p:cNvSpPr/>
          <p:nvPr/>
        </p:nvSpPr>
        <p:spPr>
          <a:xfrm>
            <a:off x="5471549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D6CD2A2-5B72-4341-B592-6172D41FB7EE}"/>
              </a:ext>
            </a:extLst>
          </p:cNvPr>
          <p:cNvSpPr/>
          <p:nvPr/>
        </p:nvSpPr>
        <p:spPr>
          <a:xfrm>
            <a:off x="7226504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57B12-BFAC-48A0-B8CA-C48148915623}"/>
              </a:ext>
            </a:extLst>
          </p:cNvPr>
          <p:cNvSpPr txBox="1"/>
          <p:nvPr/>
        </p:nvSpPr>
        <p:spPr>
          <a:xfrm>
            <a:off x="481865" y="1827299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Ingestion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4297-DB70-4E22-BA26-0CF35CDAE900}"/>
              </a:ext>
            </a:extLst>
          </p:cNvPr>
          <p:cNvSpPr txBox="1"/>
          <p:nvPr/>
        </p:nvSpPr>
        <p:spPr>
          <a:xfrm>
            <a:off x="2281674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Storage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8B9E2-222E-442E-BD93-B5DCD8F55106}"/>
              </a:ext>
            </a:extLst>
          </p:cNvPr>
          <p:cNvSpPr txBox="1"/>
          <p:nvPr/>
        </p:nvSpPr>
        <p:spPr>
          <a:xfrm>
            <a:off x="4009298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Processing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A004D-650E-4126-819C-DF8DD87385D6}"/>
              </a:ext>
            </a:extLst>
          </p:cNvPr>
          <p:cNvSpPr txBox="1"/>
          <p:nvPr/>
        </p:nvSpPr>
        <p:spPr>
          <a:xfrm>
            <a:off x="5844144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Analysis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1200C-F7F5-4467-8A7B-A183BBFCF38B}"/>
              </a:ext>
            </a:extLst>
          </p:cNvPr>
          <p:cNvSpPr txBox="1"/>
          <p:nvPr/>
        </p:nvSpPr>
        <p:spPr>
          <a:xfrm>
            <a:off x="7545918" y="1827298"/>
            <a:ext cx="161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Representation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B412F-A0ED-42EE-8314-FBEA6D8BFDBD}"/>
              </a:ext>
            </a:extLst>
          </p:cNvPr>
          <p:cNvSpPr txBox="1"/>
          <p:nvPr/>
        </p:nvSpPr>
        <p:spPr>
          <a:xfrm>
            <a:off x="628173" y="3448188"/>
            <a:ext cx="12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CSV File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98B6C-B0C9-48AB-A11F-456798912BA1}"/>
              </a:ext>
            </a:extLst>
          </p:cNvPr>
          <p:cNvSpPr txBox="1"/>
          <p:nvPr/>
        </p:nvSpPr>
        <p:spPr>
          <a:xfrm>
            <a:off x="2456781" y="3309688"/>
            <a:ext cx="100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Hadoop</a:t>
            </a:r>
          </a:p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DFS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C17B3-116D-402E-BD81-121758076C64}"/>
              </a:ext>
            </a:extLst>
          </p:cNvPr>
          <p:cNvSpPr txBox="1"/>
          <p:nvPr/>
        </p:nvSpPr>
        <p:spPr>
          <a:xfrm>
            <a:off x="4110117" y="3309688"/>
            <a:ext cx="128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Hadoop</a:t>
            </a:r>
          </a:p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MapReduce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36EE4B-B93E-4627-9713-EB15119B3AC2}"/>
              </a:ext>
            </a:extLst>
          </p:cNvPr>
          <p:cNvSpPr txBox="1"/>
          <p:nvPr/>
        </p:nvSpPr>
        <p:spPr>
          <a:xfrm>
            <a:off x="5936629" y="3171188"/>
            <a:ext cx="120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Sentiment Analysis &amp; NLP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C7452-D5E5-45EB-B458-06B5F0BD8B38}"/>
              </a:ext>
            </a:extLst>
          </p:cNvPr>
          <p:cNvSpPr txBox="1"/>
          <p:nvPr/>
        </p:nvSpPr>
        <p:spPr>
          <a:xfrm>
            <a:off x="7672229" y="3417551"/>
            <a:ext cx="120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Graph/Plot</a:t>
            </a:r>
          </a:p>
        </p:txBody>
      </p:sp>
    </p:spTree>
    <p:extLst>
      <p:ext uri="{BB962C8B-B14F-4D97-AF65-F5344CB8AC3E}">
        <p14:creationId xmlns:p14="http://schemas.microsoft.com/office/powerpoint/2010/main" val="42572693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Streaming Architecture &amp; Data Flow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82634F2-F59F-417D-BE20-1AB53A0567F7}"/>
              </a:ext>
            </a:extLst>
          </p:cNvPr>
          <p:cNvSpPr/>
          <p:nvPr/>
        </p:nvSpPr>
        <p:spPr>
          <a:xfrm>
            <a:off x="481865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AC76DE-7054-4D5E-A6E6-0F868B08B07A}"/>
              </a:ext>
            </a:extLst>
          </p:cNvPr>
          <p:cNvSpPr/>
          <p:nvPr/>
        </p:nvSpPr>
        <p:spPr>
          <a:xfrm>
            <a:off x="2265102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E53C16-2371-4EDF-892D-6C1DF12E5CD3}"/>
              </a:ext>
            </a:extLst>
          </p:cNvPr>
          <p:cNvSpPr/>
          <p:nvPr/>
        </p:nvSpPr>
        <p:spPr>
          <a:xfrm>
            <a:off x="4054623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964470-FECB-48D6-B5B4-65BF958E9199}"/>
              </a:ext>
            </a:extLst>
          </p:cNvPr>
          <p:cNvSpPr/>
          <p:nvPr/>
        </p:nvSpPr>
        <p:spPr>
          <a:xfrm>
            <a:off x="5844144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EB941DD-3CB7-464E-8333-4CB7124CD6E9}"/>
              </a:ext>
            </a:extLst>
          </p:cNvPr>
          <p:cNvSpPr/>
          <p:nvPr/>
        </p:nvSpPr>
        <p:spPr>
          <a:xfrm>
            <a:off x="7599099" y="2545237"/>
            <a:ext cx="1329179" cy="244154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A2651B-D686-4D18-A183-00A8C45B47A4}"/>
              </a:ext>
            </a:extLst>
          </p:cNvPr>
          <p:cNvSpPr/>
          <p:nvPr/>
        </p:nvSpPr>
        <p:spPr>
          <a:xfrm>
            <a:off x="1881508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B0132B1-0E39-42E6-B954-0D7A48C3ECA5}"/>
              </a:ext>
            </a:extLst>
          </p:cNvPr>
          <p:cNvSpPr/>
          <p:nvPr/>
        </p:nvSpPr>
        <p:spPr>
          <a:xfrm>
            <a:off x="3689884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661704-582E-4A39-9A24-3374E94AE940}"/>
              </a:ext>
            </a:extLst>
          </p:cNvPr>
          <p:cNvSpPr/>
          <p:nvPr/>
        </p:nvSpPr>
        <p:spPr>
          <a:xfrm>
            <a:off x="5471549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D6CD2A2-5B72-4341-B592-6172D41FB7EE}"/>
              </a:ext>
            </a:extLst>
          </p:cNvPr>
          <p:cNvSpPr/>
          <p:nvPr/>
        </p:nvSpPr>
        <p:spPr>
          <a:xfrm>
            <a:off x="7226504" y="3499701"/>
            <a:ext cx="319414" cy="26630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57B12-BFAC-48A0-B8CA-C48148915623}"/>
              </a:ext>
            </a:extLst>
          </p:cNvPr>
          <p:cNvSpPr txBox="1"/>
          <p:nvPr/>
        </p:nvSpPr>
        <p:spPr>
          <a:xfrm>
            <a:off x="481865" y="1827299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Ingestion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74297-DB70-4E22-BA26-0CF35CDAE900}"/>
              </a:ext>
            </a:extLst>
          </p:cNvPr>
          <p:cNvSpPr txBox="1"/>
          <p:nvPr/>
        </p:nvSpPr>
        <p:spPr>
          <a:xfrm>
            <a:off x="2281674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</a:rPr>
              <a:t>Data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8B9E2-222E-442E-BD93-B5DCD8F55106}"/>
              </a:ext>
            </a:extLst>
          </p:cNvPr>
          <p:cNvSpPr txBox="1"/>
          <p:nvPr/>
        </p:nvSpPr>
        <p:spPr>
          <a:xfrm>
            <a:off x="4009298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</a:rPr>
              <a:t>Data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7A004D-650E-4126-819C-DF8DD87385D6}"/>
              </a:ext>
            </a:extLst>
          </p:cNvPr>
          <p:cNvSpPr txBox="1"/>
          <p:nvPr/>
        </p:nvSpPr>
        <p:spPr>
          <a:xfrm>
            <a:off x="5818294" y="182729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 Light" panose="020F0302020204030204" pitchFamily="34" charset="0"/>
              </a:rPr>
              <a:t>Data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31200C-F7F5-4467-8A7B-A183BBFCF38B}"/>
              </a:ext>
            </a:extLst>
          </p:cNvPr>
          <p:cNvSpPr txBox="1"/>
          <p:nvPr/>
        </p:nvSpPr>
        <p:spPr>
          <a:xfrm>
            <a:off x="7545918" y="1827298"/>
            <a:ext cx="161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Data Representation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DB412F-A0ED-42EE-8314-FBEA6D8BFDBD}"/>
              </a:ext>
            </a:extLst>
          </p:cNvPr>
          <p:cNvSpPr txBox="1"/>
          <p:nvPr/>
        </p:nvSpPr>
        <p:spPr>
          <a:xfrm>
            <a:off x="481865" y="3448188"/>
            <a:ext cx="135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</a:rPr>
              <a:t>Tweepy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98B6C-B0C9-48AB-A11F-456798912BA1}"/>
              </a:ext>
            </a:extLst>
          </p:cNvPr>
          <p:cNvSpPr txBox="1"/>
          <p:nvPr/>
        </p:nvSpPr>
        <p:spPr>
          <a:xfrm>
            <a:off x="5967790" y="3029022"/>
            <a:ext cx="1205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Spark Data-frame &amp; Spark 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C17B3-116D-402E-BD81-121758076C64}"/>
              </a:ext>
            </a:extLst>
          </p:cNvPr>
          <p:cNvSpPr txBox="1"/>
          <p:nvPr/>
        </p:nvSpPr>
        <p:spPr>
          <a:xfrm>
            <a:off x="2326924" y="3309688"/>
            <a:ext cx="12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Spark Map Reduce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36EE4B-B93E-4627-9713-EB15119B3AC2}"/>
              </a:ext>
            </a:extLst>
          </p:cNvPr>
          <p:cNvSpPr txBox="1"/>
          <p:nvPr/>
        </p:nvSpPr>
        <p:spPr>
          <a:xfrm>
            <a:off x="4132944" y="3183625"/>
            <a:ext cx="1347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Sentiment Analysis &amp; NLP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AC7452-D5E5-45EB-B458-06B5F0BD8B38}"/>
              </a:ext>
            </a:extLst>
          </p:cNvPr>
          <p:cNvSpPr txBox="1"/>
          <p:nvPr/>
        </p:nvSpPr>
        <p:spPr>
          <a:xfrm>
            <a:off x="7660921" y="3176535"/>
            <a:ext cx="1205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alibri Light" panose="020F0302020204030204" pitchFamily="34" charset="0"/>
              </a:rPr>
              <a:t>ChartJS</a:t>
            </a:r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 &amp;</a:t>
            </a:r>
          </a:p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</a:rPr>
              <a:t>Google Charts</a:t>
            </a:r>
          </a:p>
        </p:txBody>
      </p:sp>
    </p:spTree>
    <p:extLst>
      <p:ext uri="{BB962C8B-B14F-4D97-AF65-F5344CB8AC3E}">
        <p14:creationId xmlns:p14="http://schemas.microsoft.com/office/powerpoint/2010/main" val="15346324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495360" y="1371600"/>
            <a:ext cx="8152920" cy="924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Arial"/>
              </a:rPr>
              <a:t>Analysis &amp; Results</a:t>
            </a:r>
            <a:endParaRPr lang="en-US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304920"/>
            <a:ext cx="838152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Calibri Light" panose="020F0302020204030204" pitchFamily="34" charset="0"/>
              </a:rPr>
              <a:t>Political Sentiment Analysis for Provinces </a:t>
            </a:r>
            <a:endParaRPr lang="en-US" sz="3200" b="0" strike="noStrike" spc="-1" dirty="0">
              <a:solidFill>
                <a:srgbClr val="0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8194" name="Picture 2" descr="Image preview">
            <a:extLst>
              <a:ext uri="{FF2B5EF4-FFF2-40B4-BE49-F238E27FC236}">
                <a16:creationId xmlns:a16="http://schemas.microsoft.com/office/drawing/2014/main" id="{5FFB5455-35F7-4989-B588-0E0C25FED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18" y="1121789"/>
            <a:ext cx="8076363" cy="485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449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E31837"/>
      </a:dk2>
      <a:lt2>
        <a:srgbClr val="666666"/>
      </a:lt2>
      <a:accent1>
        <a:srgbClr val="E31837"/>
      </a:accent1>
      <a:accent2>
        <a:srgbClr val="BFBFBF"/>
      </a:accent2>
      <a:accent3>
        <a:srgbClr val="666666"/>
      </a:accent3>
      <a:accent4>
        <a:srgbClr val="D59F0F"/>
      </a:accent4>
      <a:accent5>
        <a:srgbClr val="004A8D"/>
      </a:accent5>
      <a:accent6>
        <a:srgbClr val="B4A77A"/>
      </a:accent6>
      <a:hlink>
        <a:srgbClr val="E31837"/>
      </a:hlink>
      <a:folHlink>
        <a:srgbClr val="E3183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YorkUSecondary.thmx</Template>
  <TotalTime>2655</TotalTime>
  <Words>510</Words>
  <Application>Microsoft Office PowerPoint</Application>
  <PresentationFormat>On-screen Show (4:3)</PresentationFormat>
  <Paragraphs>103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UIT</dc:creator>
  <dc:description/>
  <cp:lastModifiedBy>raymo</cp:lastModifiedBy>
  <cp:revision>161</cp:revision>
  <dcterms:created xsi:type="dcterms:W3CDTF">2013-10-17T15:24:33Z</dcterms:created>
  <dcterms:modified xsi:type="dcterms:W3CDTF">2019-11-27T23:04:58Z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YORK UNIVERSITY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</vt:i4>
  </property>
</Properties>
</file>